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notesSlides/notesSlide11.xml" ContentType="application/vnd.openxmlformats-officedocument.presentationml.notesSlide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notesSlides/notesSlide18.xml" ContentType="application/vnd.openxmlformats-officedocument.presentationml.notesSlide+xml"/>
  <Override PartName="/ppt/tags/tag51.xml" ContentType="application/vnd.openxmlformats-officedocument.presentationml.tags+xml"/>
  <Override PartName="/ppt/notesSlides/notesSlide19.xml" ContentType="application/vnd.openxmlformats-officedocument.presentationml.notesSlide+xml"/>
  <Override PartName="/ppt/tags/tag52.xml" ContentType="application/vnd.openxmlformats-officedocument.presentationml.tags+xml"/>
  <Override PartName="/ppt/notesSlides/notesSlide20.xml" ContentType="application/vnd.openxmlformats-officedocument.presentationml.notesSlide+xml"/>
  <Override PartName="/ppt/tags/tag53.xml" ContentType="application/vnd.openxmlformats-officedocument.presentationml.tags+xml"/>
  <Override PartName="/ppt/notesSlides/notesSlide21.xml" ContentType="application/vnd.openxmlformats-officedocument.presentationml.notesSlide+xml"/>
  <Override PartName="/ppt/tags/tag54.xml" ContentType="application/vnd.openxmlformats-officedocument.presentationml.tags+xml"/>
  <Override PartName="/ppt/notesSlides/notesSlide22.xml" ContentType="application/vnd.openxmlformats-officedocument.presentationml.notesSlide+xml"/>
  <Override PartName="/ppt/tags/tag55.xml" ContentType="application/vnd.openxmlformats-officedocument.presentationml.tags+xml"/>
  <Override PartName="/ppt/notesSlides/notesSlide23.xml" ContentType="application/vnd.openxmlformats-officedocument.presentationml.notesSlide+xml"/>
  <Override PartName="/ppt/tags/tag5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5" r:id="rId2"/>
  </p:sldMasterIdLst>
  <p:notesMasterIdLst>
    <p:notesMasterId r:id="rId38"/>
  </p:notesMasterIdLst>
  <p:handoutMasterIdLst>
    <p:handoutMasterId r:id="rId39"/>
  </p:handoutMasterIdLst>
  <p:sldIdLst>
    <p:sldId id="4363" r:id="rId3"/>
    <p:sldId id="488" r:id="rId4"/>
    <p:sldId id="489" r:id="rId5"/>
    <p:sldId id="491" r:id="rId6"/>
    <p:sldId id="600" r:id="rId7"/>
    <p:sldId id="603" r:id="rId8"/>
    <p:sldId id="602" r:id="rId9"/>
    <p:sldId id="604" r:id="rId10"/>
    <p:sldId id="605" r:id="rId11"/>
    <p:sldId id="606" r:id="rId12"/>
    <p:sldId id="607" r:id="rId13"/>
    <p:sldId id="609" r:id="rId14"/>
    <p:sldId id="610" r:id="rId15"/>
    <p:sldId id="611" r:id="rId16"/>
    <p:sldId id="496" r:id="rId17"/>
    <p:sldId id="4364" r:id="rId18"/>
    <p:sldId id="4367" r:id="rId19"/>
    <p:sldId id="4368" r:id="rId20"/>
    <p:sldId id="4369" r:id="rId21"/>
    <p:sldId id="4370" r:id="rId22"/>
    <p:sldId id="4371" r:id="rId23"/>
    <p:sldId id="4372" r:id="rId24"/>
    <p:sldId id="4385" r:id="rId25"/>
    <p:sldId id="4374" r:id="rId26"/>
    <p:sldId id="4375" r:id="rId27"/>
    <p:sldId id="4376" r:id="rId28"/>
    <p:sldId id="4386" r:id="rId29"/>
    <p:sldId id="4378" r:id="rId30"/>
    <p:sldId id="4379" r:id="rId31"/>
    <p:sldId id="4380" r:id="rId32"/>
    <p:sldId id="4382" r:id="rId33"/>
    <p:sldId id="4381" r:id="rId34"/>
    <p:sldId id="4383" r:id="rId35"/>
    <p:sldId id="4384" r:id="rId36"/>
    <p:sldId id="291" r:id="rId37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1" userDrawn="1">
          <p15:clr>
            <a:srgbClr val="A4A3A4"/>
          </p15:clr>
        </p15:guide>
        <p15:guide id="2" orient="horz" pos="4233" userDrawn="1">
          <p15:clr>
            <a:srgbClr val="A4A3A4"/>
          </p15:clr>
        </p15:guide>
        <p15:guide id="3" orient="horz" pos="4018" userDrawn="1">
          <p15:clr>
            <a:srgbClr val="A4A3A4"/>
          </p15:clr>
        </p15:guide>
        <p15:guide id="4" pos="3946" userDrawn="1">
          <p15:clr>
            <a:srgbClr val="A4A3A4"/>
          </p15:clr>
        </p15:guide>
        <p15:guide id="5" pos="2196" userDrawn="1">
          <p15:clr>
            <a:srgbClr val="A4A3A4"/>
          </p15:clr>
        </p15:guide>
        <p15:guide id="6" pos="54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8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ke" initials="X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231A"/>
    <a:srgbClr val="3E8DDD"/>
    <a:srgbClr val="6F7170"/>
    <a:srgbClr val="FFFFFF"/>
    <a:srgbClr val="C4BEB6"/>
    <a:srgbClr val="4AC0E0"/>
    <a:srgbClr val="E96BAF"/>
    <a:srgbClr val="FF6A00"/>
    <a:srgbClr val="6AB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3" autoAdjust="0"/>
    <p:restoredTop sz="86924" autoAdjust="0"/>
  </p:normalViewPr>
  <p:slideViewPr>
    <p:cSldViewPr snapToGrid="0" snapToObjects="1" showGuides="1">
      <p:cViewPr varScale="1">
        <p:scale>
          <a:sx n="91" d="100"/>
          <a:sy n="91" d="100"/>
        </p:scale>
        <p:origin x="96" y="163"/>
      </p:cViewPr>
      <p:guideLst>
        <p:guide orient="horz" pos="501"/>
        <p:guide orient="horz" pos="4233"/>
        <p:guide orient="horz" pos="4018"/>
        <p:guide pos="3946"/>
        <p:guide pos="2196"/>
        <p:guide pos="545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918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t>4/20/2023</a:t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 LENOVO CONFIDENTIAL.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3CF275-28B3-497F-9AED-85D5F023BA5C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AED87EB-65D7-4500-873C-410831173A82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02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68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67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87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42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87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2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5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71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1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3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70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95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64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49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14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98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2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69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8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8.png"/><Relationship Id="rId10" Type="http://schemas.openxmlformats.org/officeDocument/2006/relationships/image" Target="../media/image11.png"/><Relationship Id="rId19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7.png"/><Relationship Id="rId22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8.png"/><Relationship Id="rId10" Type="http://schemas.openxmlformats.org/officeDocument/2006/relationships/image" Target="../media/image11.png"/><Relationship Id="rId19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7.png"/><Relationship Id="rId22" Type="http://schemas.openxmlformats.org/officeDocument/2006/relationships/image" Target="../media/image2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52"/>
            <a:ext cx="4423766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4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7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5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6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 userDrawn="1"/>
        </p:nvSpPr>
        <p:spPr>
          <a:xfrm>
            <a:off x="0" y="1"/>
            <a:ext cx="12191998" cy="6857107"/>
          </a:xfrm>
          <a:prstGeom prst="rect">
            <a:avLst/>
          </a:prstGeom>
          <a:solidFill>
            <a:srgbClr val="7F7F7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1" name="Picture 60" descr="title-back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894"/>
            <a:ext cx="12191999" cy="6856213"/>
          </a:xfrm>
          <a:prstGeom prst="rect">
            <a:avLst/>
          </a:prstGeom>
        </p:spPr>
      </p:pic>
      <p:sp>
        <p:nvSpPr>
          <p:cNvPr id="51" name="Freeform 50"/>
          <p:cNvSpPr/>
          <p:nvPr userDrawn="1"/>
        </p:nvSpPr>
        <p:spPr>
          <a:xfrm rot="-1260000">
            <a:off x="-937713" y="1197704"/>
            <a:ext cx="13627623" cy="2723194"/>
          </a:xfrm>
          <a:custGeom>
            <a:avLst/>
            <a:gdLst>
              <a:gd name="connsiteX0" fmla="*/ 0 w 12200027"/>
              <a:gd name="connsiteY0" fmla="*/ 0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0 w 12200027"/>
              <a:gd name="connsiteY4" fmla="*/ 0 h 2717800"/>
              <a:gd name="connsiteX0-1" fmla="*/ 167130 w 12200027"/>
              <a:gd name="connsiteY0-2" fmla="*/ 23345 h 2717800"/>
              <a:gd name="connsiteX1-3" fmla="*/ 12200027 w 12200027"/>
              <a:gd name="connsiteY1-4" fmla="*/ 0 h 2717800"/>
              <a:gd name="connsiteX2-5" fmla="*/ 12200027 w 12200027"/>
              <a:gd name="connsiteY2-6" fmla="*/ 2717800 h 2717800"/>
              <a:gd name="connsiteX3-7" fmla="*/ 0 w 12200027"/>
              <a:gd name="connsiteY3-8" fmla="*/ 2717800 h 2717800"/>
              <a:gd name="connsiteX4-9" fmla="*/ 167130 w 12200027"/>
              <a:gd name="connsiteY4-10" fmla="*/ 23345 h 2717800"/>
              <a:gd name="connsiteX0-11" fmla="*/ 1025170 w 13058067"/>
              <a:gd name="connsiteY0-12" fmla="*/ 23345 h 2717800"/>
              <a:gd name="connsiteX1-13" fmla="*/ 13058067 w 13058067"/>
              <a:gd name="connsiteY1-14" fmla="*/ 0 h 2717800"/>
              <a:gd name="connsiteX2-15" fmla="*/ 13058067 w 13058067"/>
              <a:gd name="connsiteY2-16" fmla="*/ 2717800 h 2717800"/>
              <a:gd name="connsiteX3-17" fmla="*/ 0 w 13058067"/>
              <a:gd name="connsiteY3-18" fmla="*/ 2694004 h 2717800"/>
              <a:gd name="connsiteX4-19" fmla="*/ 1025170 w 13058067"/>
              <a:gd name="connsiteY4-20" fmla="*/ 23345 h 2717800"/>
              <a:gd name="connsiteX0-21" fmla="*/ 1025170 w 13058067"/>
              <a:gd name="connsiteY0-22" fmla="*/ 0 h 2694455"/>
              <a:gd name="connsiteX1-23" fmla="*/ 12001451 w 13058067"/>
              <a:gd name="connsiteY1-24" fmla="*/ 992749 h 2694455"/>
              <a:gd name="connsiteX2-25" fmla="*/ 13058067 w 13058067"/>
              <a:gd name="connsiteY2-26" fmla="*/ 2694455 h 2694455"/>
              <a:gd name="connsiteX3-27" fmla="*/ 0 w 13058067"/>
              <a:gd name="connsiteY3-28" fmla="*/ 2670659 h 2694455"/>
              <a:gd name="connsiteX4-29" fmla="*/ 1025170 w 13058067"/>
              <a:gd name="connsiteY4-30" fmla="*/ 0 h 2694455"/>
              <a:gd name="connsiteX0-31" fmla="*/ 1025170 w 13058067"/>
              <a:gd name="connsiteY0-32" fmla="*/ 44589 h 2739044"/>
              <a:gd name="connsiteX1-33" fmla="*/ 10185052 w 13058067"/>
              <a:gd name="connsiteY1-34" fmla="*/ 0 h 2739044"/>
              <a:gd name="connsiteX2-35" fmla="*/ 13058067 w 13058067"/>
              <a:gd name="connsiteY2-36" fmla="*/ 2739044 h 2739044"/>
              <a:gd name="connsiteX3-37" fmla="*/ 0 w 13058067"/>
              <a:gd name="connsiteY3-38" fmla="*/ 2715248 h 2739044"/>
              <a:gd name="connsiteX4-39" fmla="*/ 1025170 w 13058067"/>
              <a:gd name="connsiteY4-40" fmla="*/ 44589 h 2739044"/>
              <a:gd name="connsiteX0-41" fmla="*/ 1025170 w 13058067"/>
              <a:gd name="connsiteY0-42" fmla="*/ 44589 h 2739044"/>
              <a:gd name="connsiteX1-43" fmla="*/ 10185052 w 13058067"/>
              <a:gd name="connsiteY1-44" fmla="*/ 0 h 2739044"/>
              <a:gd name="connsiteX2-45" fmla="*/ 11594561 w 13058067"/>
              <a:gd name="connsiteY2-46" fmla="*/ 1357272 h 2739044"/>
              <a:gd name="connsiteX3-47" fmla="*/ 13058067 w 13058067"/>
              <a:gd name="connsiteY3-48" fmla="*/ 2739044 h 2739044"/>
              <a:gd name="connsiteX4-49" fmla="*/ 0 w 13058067"/>
              <a:gd name="connsiteY4-50" fmla="*/ 2715248 h 2739044"/>
              <a:gd name="connsiteX5" fmla="*/ 1025170 w 13058067"/>
              <a:gd name="connsiteY5" fmla="*/ 44589 h 2739044"/>
              <a:gd name="connsiteX0-51" fmla="*/ 1025170 w 13595398"/>
              <a:gd name="connsiteY0-52" fmla="*/ 44589 h 2739044"/>
              <a:gd name="connsiteX1-53" fmla="*/ 10185052 w 13595398"/>
              <a:gd name="connsiteY1-54" fmla="*/ 0 h 2739044"/>
              <a:gd name="connsiteX2-55" fmla="*/ 13595398 w 13595398"/>
              <a:gd name="connsiteY2-56" fmla="*/ 1310066 h 2739044"/>
              <a:gd name="connsiteX3-57" fmla="*/ 13058067 w 13595398"/>
              <a:gd name="connsiteY3-58" fmla="*/ 2739044 h 2739044"/>
              <a:gd name="connsiteX4-59" fmla="*/ 0 w 13595398"/>
              <a:gd name="connsiteY4-60" fmla="*/ 2715248 h 2739044"/>
              <a:gd name="connsiteX5-61" fmla="*/ 1025170 w 13595398"/>
              <a:gd name="connsiteY5-62" fmla="*/ 44589 h 2739044"/>
              <a:gd name="connsiteX0-63" fmla="*/ 1025170 w 13595398"/>
              <a:gd name="connsiteY0-64" fmla="*/ 44589 h 2715248"/>
              <a:gd name="connsiteX1-65" fmla="*/ 10185052 w 13595398"/>
              <a:gd name="connsiteY1-66" fmla="*/ 0 h 2715248"/>
              <a:gd name="connsiteX2-67" fmla="*/ 13595398 w 13595398"/>
              <a:gd name="connsiteY2-68" fmla="*/ 1310066 h 2715248"/>
              <a:gd name="connsiteX3-69" fmla="*/ 13112020 w 13595398"/>
              <a:gd name="connsiteY3-70" fmla="*/ 2569307 h 2715248"/>
              <a:gd name="connsiteX4-71" fmla="*/ 0 w 13595398"/>
              <a:gd name="connsiteY4-72" fmla="*/ 2715248 h 2715248"/>
              <a:gd name="connsiteX5-73" fmla="*/ 1025170 w 13595398"/>
              <a:gd name="connsiteY5-74" fmla="*/ 44589 h 2715248"/>
              <a:gd name="connsiteX0-75" fmla="*/ 1025170 w 13595398"/>
              <a:gd name="connsiteY0-76" fmla="*/ 44589 h 2747154"/>
              <a:gd name="connsiteX1-77" fmla="*/ 10185052 w 13595398"/>
              <a:gd name="connsiteY1-78" fmla="*/ 0 h 2747154"/>
              <a:gd name="connsiteX2-79" fmla="*/ 13595398 w 13595398"/>
              <a:gd name="connsiteY2-80" fmla="*/ 1310066 h 2747154"/>
              <a:gd name="connsiteX3-81" fmla="*/ 13043751 w 13595398"/>
              <a:gd name="connsiteY3-82" fmla="*/ 2747154 h 2747154"/>
              <a:gd name="connsiteX4-83" fmla="*/ 0 w 13595398"/>
              <a:gd name="connsiteY4-84" fmla="*/ 2715248 h 2747154"/>
              <a:gd name="connsiteX5-85" fmla="*/ 1025170 w 13595398"/>
              <a:gd name="connsiteY5-86" fmla="*/ 44589 h 2747154"/>
              <a:gd name="connsiteX0-87" fmla="*/ 1025170 w 13595398"/>
              <a:gd name="connsiteY0-88" fmla="*/ 44589 h 2715248"/>
              <a:gd name="connsiteX1-89" fmla="*/ 10185052 w 13595398"/>
              <a:gd name="connsiteY1-90" fmla="*/ 0 h 2715248"/>
              <a:gd name="connsiteX2-91" fmla="*/ 13595398 w 13595398"/>
              <a:gd name="connsiteY2-92" fmla="*/ 1310066 h 2715248"/>
              <a:gd name="connsiteX3-93" fmla="*/ 13098366 w 13595398"/>
              <a:gd name="connsiteY3-94" fmla="*/ 2604877 h 2715248"/>
              <a:gd name="connsiteX4-95" fmla="*/ 0 w 13595398"/>
              <a:gd name="connsiteY4-96" fmla="*/ 2715248 h 2715248"/>
              <a:gd name="connsiteX5-97" fmla="*/ 1025170 w 13595398"/>
              <a:gd name="connsiteY5-98" fmla="*/ 44589 h 2715248"/>
              <a:gd name="connsiteX0-99" fmla="*/ 1025170 w 13595398"/>
              <a:gd name="connsiteY0-100" fmla="*/ 44589 h 2723442"/>
              <a:gd name="connsiteX1-101" fmla="*/ 10185052 w 13595398"/>
              <a:gd name="connsiteY1-102" fmla="*/ 0 h 2723442"/>
              <a:gd name="connsiteX2-103" fmla="*/ 13595398 w 13595398"/>
              <a:gd name="connsiteY2-104" fmla="*/ 1310066 h 2723442"/>
              <a:gd name="connsiteX3-105" fmla="*/ 13052853 w 13595398"/>
              <a:gd name="connsiteY3-106" fmla="*/ 2723442 h 2723442"/>
              <a:gd name="connsiteX4-107" fmla="*/ 0 w 13595398"/>
              <a:gd name="connsiteY4-108" fmla="*/ 2715248 h 2723442"/>
              <a:gd name="connsiteX5-109" fmla="*/ 1025170 w 13595398"/>
              <a:gd name="connsiteY5-110" fmla="*/ 44589 h 2723442"/>
              <a:gd name="connsiteX0-111" fmla="*/ 1025170 w 13595398"/>
              <a:gd name="connsiteY0-112" fmla="*/ 44341 h 2723194"/>
              <a:gd name="connsiteX1-113" fmla="*/ 10406499 w 13595398"/>
              <a:gd name="connsiteY1-114" fmla="*/ 0 h 2723194"/>
              <a:gd name="connsiteX2-115" fmla="*/ 13595398 w 13595398"/>
              <a:gd name="connsiteY2-116" fmla="*/ 1309818 h 2723194"/>
              <a:gd name="connsiteX3-117" fmla="*/ 13052853 w 13595398"/>
              <a:gd name="connsiteY3-118" fmla="*/ 2723194 h 2723194"/>
              <a:gd name="connsiteX4-119" fmla="*/ 0 w 13595398"/>
              <a:gd name="connsiteY4-120" fmla="*/ 2715000 h 2723194"/>
              <a:gd name="connsiteX5-121" fmla="*/ 1025170 w 13595398"/>
              <a:gd name="connsiteY5-122" fmla="*/ 44341 h 2723194"/>
              <a:gd name="connsiteX0-123" fmla="*/ 1025170 w 13624074"/>
              <a:gd name="connsiteY0-124" fmla="*/ 44341 h 2723194"/>
              <a:gd name="connsiteX1-125" fmla="*/ 10406499 w 13624074"/>
              <a:gd name="connsiteY1-126" fmla="*/ 0 h 2723194"/>
              <a:gd name="connsiteX2-127" fmla="*/ 13624074 w 13624074"/>
              <a:gd name="connsiteY2-128" fmla="*/ 1235111 h 2723194"/>
              <a:gd name="connsiteX3-129" fmla="*/ 13052853 w 13624074"/>
              <a:gd name="connsiteY3-130" fmla="*/ 2723194 h 2723194"/>
              <a:gd name="connsiteX4-131" fmla="*/ 0 w 13624074"/>
              <a:gd name="connsiteY4-132" fmla="*/ 2715000 h 2723194"/>
              <a:gd name="connsiteX5-133" fmla="*/ 1025170 w 13624074"/>
              <a:gd name="connsiteY5-134" fmla="*/ 44341 h 2723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61" y="connsiteY5-62"/>
              </a:cxn>
            </a:cxnLst>
            <a:rect l="l" t="t" r="r" b="b"/>
            <a:pathLst>
              <a:path w="13624074" h="2723194">
                <a:moveTo>
                  <a:pt x="1025170" y="44341"/>
                </a:moveTo>
                <a:lnTo>
                  <a:pt x="10406499" y="0"/>
                </a:lnTo>
                <a:lnTo>
                  <a:pt x="13624074" y="1235111"/>
                </a:lnTo>
                <a:lnTo>
                  <a:pt x="13052853" y="2723194"/>
                </a:lnTo>
                <a:lnTo>
                  <a:pt x="0" y="2715000"/>
                </a:lnTo>
                <a:lnTo>
                  <a:pt x="1025170" y="44341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Freeform 52"/>
          <p:cNvSpPr/>
          <p:nvPr userDrawn="1"/>
        </p:nvSpPr>
        <p:spPr>
          <a:xfrm rot="-1260000">
            <a:off x="2659681" y="3340387"/>
            <a:ext cx="10002602" cy="770511"/>
          </a:xfrm>
          <a:custGeom>
            <a:avLst/>
            <a:gdLst>
              <a:gd name="connsiteX0" fmla="*/ 0 w 10017679"/>
              <a:gd name="connsiteY0" fmla="*/ 0 h 763723"/>
              <a:gd name="connsiteX1" fmla="*/ 10017679 w 10017679"/>
              <a:gd name="connsiteY1" fmla="*/ 0 h 763723"/>
              <a:gd name="connsiteX2" fmla="*/ 10017679 w 10017679"/>
              <a:gd name="connsiteY2" fmla="*/ 763723 h 763723"/>
              <a:gd name="connsiteX3" fmla="*/ 0 w 10017679"/>
              <a:gd name="connsiteY3" fmla="*/ 763723 h 763723"/>
              <a:gd name="connsiteX4" fmla="*/ 0 w 10017679"/>
              <a:gd name="connsiteY4" fmla="*/ 0 h 763723"/>
              <a:gd name="connsiteX0-1" fmla="*/ 0 w 10017679"/>
              <a:gd name="connsiteY0-2" fmla="*/ 0 h 763723"/>
              <a:gd name="connsiteX1-3" fmla="*/ 10017679 w 10017679"/>
              <a:gd name="connsiteY1-4" fmla="*/ 0 h 763723"/>
              <a:gd name="connsiteX2-5" fmla="*/ 9726277 w 10017679"/>
              <a:gd name="connsiteY2-6" fmla="*/ 706279 h 763723"/>
              <a:gd name="connsiteX3-7" fmla="*/ 0 w 10017679"/>
              <a:gd name="connsiteY3-8" fmla="*/ 763723 h 763723"/>
              <a:gd name="connsiteX4-9" fmla="*/ 0 w 10017679"/>
              <a:gd name="connsiteY4-10" fmla="*/ 0 h 763723"/>
              <a:gd name="connsiteX0-11" fmla="*/ 0 w 10017679"/>
              <a:gd name="connsiteY0-12" fmla="*/ 0 h 763723"/>
              <a:gd name="connsiteX1-13" fmla="*/ 10017679 w 10017679"/>
              <a:gd name="connsiteY1-14" fmla="*/ 0 h 763723"/>
              <a:gd name="connsiteX2-15" fmla="*/ 9708073 w 10017679"/>
              <a:gd name="connsiteY2-16" fmla="*/ 753704 h 763723"/>
              <a:gd name="connsiteX3-17" fmla="*/ 0 w 10017679"/>
              <a:gd name="connsiteY3-18" fmla="*/ 763723 h 763723"/>
              <a:gd name="connsiteX4-19" fmla="*/ 0 w 10017679"/>
              <a:gd name="connsiteY4-20" fmla="*/ 0 h 763723"/>
              <a:gd name="connsiteX0-21" fmla="*/ 0 w 9999997"/>
              <a:gd name="connsiteY0-22" fmla="*/ 6788 h 770511"/>
              <a:gd name="connsiteX1-23" fmla="*/ 9999997 w 9999997"/>
              <a:gd name="connsiteY1-24" fmla="*/ 0 h 770511"/>
              <a:gd name="connsiteX2-25" fmla="*/ 9708073 w 9999997"/>
              <a:gd name="connsiteY2-26" fmla="*/ 760492 h 770511"/>
              <a:gd name="connsiteX3-27" fmla="*/ 0 w 9999997"/>
              <a:gd name="connsiteY3-28" fmla="*/ 770511 h 770511"/>
              <a:gd name="connsiteX4-29" fmla="*/ 0 w 9999997"/>
              <a:gd name="connsiteY4-30" fmla="*/ 6788 h 7705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99997" h="770511">
                <a:moveTo>
                  <a:pt x="0" y="6788"/>
                </a:moveTo>
                <a:lnTo>
                  <a:pt x="9999997" y="0"/>
                </a:lnTo>
                <a:lnTo>
                  <a:pt x="9708073" y="760492"/>
                </a:lnTo>
                <a:lnTo>
                  <a:pt x="0" y="770511"/>
                </a:lnTo>
                <a:lnTo>
                  <a:pt x="0" y="6788"/>
                </a:lnTo>
                <a:close/>
              </a:path>
            </a:pathLst>
          </a:custGeom>
          <a:solidFill>
            <a:srgbClr val="4140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4" name="Picture 53" descr="LenovoLockup-POS-Color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-1260000">
            <a:off x="566101" y="715838"/>
            <a:ext cx="3246140" cy="1365846"/>
          </a:xfrm>
          <a:prstGeom prst="rect">
            <a:avLst/>
          </a:prstGeom>
        </p:spPr>
      </p:pic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 rot="-1260000">
            <a:off x="2703319" y="3447161"/>
            <a:ext cx="9515694" cy="71391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单击此处编辑模板副标题样式</a:t>
            </a:r>
            <a:endParaRPr lang="en-US" dirty="0"/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 rot="-1260000">
            <a:off x="207022" y="1899201"/>
            <a:ext cx="9795424" cy="197227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5600" b="0" kern="1200" cap="none" spc="0" baseline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endParaRPr lang="en-US" dirty="0"/>
          </a:p>
        </p:txBody>
      </p:sp>
      <p:pic>
        <p:nvPicPr>
          <p:cNvPr id="58" name="Picture 57" descr="Kickoff2013-POS-Color.png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500745" y="4155123"/>
            <a:ext cx="3325652" cy="2489441"/>
          </a:xfrm>
          <a:prstGeom prst="rect">
            <a:avLst/>
          </a:prstGeom>
        </p:spPr>
      </p:pic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926" y="6397009"/>
            <a:ext cx="2414601" cy="307777"/>
          </a:xfrm>
        </p:spPr>
        <p:txBody>
          <a:bodyPr/>
          <a:lstStyle/>
          <a:p>
            <a:r>
              <a:rPr lang="en-US" sz="1000" cap="all">
                <a:solidFill>
                  <a:srgbClr val="939598"/>
                </a:solidFill>
                <a:cs typeface="Arial" panose="020B0604020202020204" pitchFamily="34" charset="0"/>
              </a:rPr>
              <a:t>2013 LENOVO INTERNAL. All rights reserved.</a:t>
            </a:r>
            <a:endParaRPr lang="en-US" sz="1000" cap="all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F14B7D-3A80-4959-B65F-02EF4D626810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884829-82E7-4DCB-9408-D938283FFEA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C8CB-400E-404C-ACED-5EDB5F9E876A}" type="datetimeFigureOut">
              <a:rPr lang="zh-CN" altLang="en-US"/>
              <a:t>2023/4/20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783" y="6458563"/>
            <a:ext cx="2413972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B4B7F-7108-4E1D-BC72-7A5CDD46FDF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296" y="408755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296" y="408755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solidFill>
                  <a:prstClr val="white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52"/>
            <a:ext cx="4423766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4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7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5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6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 userDrawn="1"/>
        </p:nvSpPr>
        <p:spPr>
          <a:xfrm>
            <a:off x="0" y="1"/>
            <a:ext cx="12191998" cy="6857107"/>
          </a:xfrm>
          <a:prstGeom prst="rect">
            <a:avLst/>
          </a:prstGeom>
          <a:solidFill>
            <a:srgbClr val="7F7F7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61" name="Picture 60" descr="title-back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894"/>
            <a:ext cx="12191999" cy="6856213"/>
          </a:xfrm>
          <a:prstGeom prst="rect">
            <a:avLst/>
          </a:prstGeom>
        </p:spPr>
      </p:pic>
      <p:sp>
        <p:nvSpPr>
          <p:cNvPr id="51" name="Freeform 50"/>
          <p:cNvSpPr/>
          <p:nvPr userDrawn="1"/>
        </p:nvSpPr>
        <p:spPr>
          <a:xfrm rot="-1260000">
            <a:off x="-937713" y="1197704"/>
            <a:ext cx="13627623" cy="2723194"/>
          </a:xfrm>
          <a:custGeom>
            <a:avLst/>
            <a:gdLst>
              <a:gd name="connsiteX0" fmla="*/ 0 w 12200027"/>
              <a:gd name="connsiteY0" fmla="*/ 0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0 w 12200027"/>
              <a:gd name="connsiteY4" fmla="*/ 0 h 2717800"/>
              <a:gd name="connsiteX0-1" fmla="*/ 167130 w 12200027"/>
              <a:gd name="connsiteY0-2" fmla="*/ 23345 h 2717800"/>
              <a:gd name="connsiteX1-3" fmla="*/ 12200027 w 12200027"/>
              <a:gd name="connsiteY1-4" fmla="*/ 0 h 2717800"/>
              <a:gd name="connsiteX2-5" fmla="*/ 12200027 w 12200027"/>
              <a:gd name="connsiteY2-6" fmla="*/ 2717800 h 2717800"/>
              <a:gd name="connsiteX3-7" fmla="*/ 0 w 12200027"/>
              <a:gd name="connsiteY3-8" fmla="*/ 2717800 h 2717800"/>
              <a:gd name="connsiteX4-9" fmla="*/ 167130 w 12200027"/>
              <a:gd name="connsiteY4-10" fmla="*/ 23345 h 2717800"/>
              <a:gd name="connsiteX0-11" fmla="*/ 1025170 w 13058067"/>
              <a:gd name="connsiteY0-12" fmla="*/ 23345 h 2717800"/>
              <a:gd name="connsiteX1-13" fmla="*/ 13058067 w 13058067"/>
              <a:gd name="connsiteY1-14" fmla="*/ 0 h 2717800"/>
              <a:gd name="connsiteX2-15" fmla="*/ 13058067 w 13058067"/>
              <a:gd name="connsiteY2-16" fmla="*/ 2717800 h 2717800"/>
              <a:gd name="connsiteX3-17" fmla="*/ 0 w 13058067"/>
              <a:gd name="connsiteY3-18" fmla="*/ 2694004 h 2717800"/>
              <a:gd name="connsiteX4-19" fmla="*/ 1025170 w 13058067"/>
              <a:gd name="connsiteY4-20" fmla="*/ 23345 h 2717800"/>
              <a:gd name="connsiteX0-21" fmla="*/ 1025170 w 13058067"/>
              <a:gd name="connsiteY0-22" fmla="*/ 0 h 2694455"/>
              <a:gd name="connsiteX1-23" fmla="*/ 12001451 w 13058067"/>
              <a:gd name="connsiteY1-24" fmla="*/ 992749 h 2694455"/>
              <a:gd name="connsiteX2-25" fmla="*/ 13058067 w 13058067"/>
              <a:gd name="connsiteY2-26" fmla="*/ 2694455 h 2694455"/>
              <a:gd name="connsiteX3-27" fmla="*/ 0 w 13058067"/>
              <a:gd name="connsiteY3-28" fmla="*/ 2670659 h 2694455"/>
              <a:gd name="connsiteX4-29" fmla="*/ 1025170 w 13058067"/>
              <a:gd name="connsiteY4-30" fmla="*/ 0 h 2694455"/>
              <a:gd name="connsiteX0-31" fmla="*/ 1025170 w 13058067"/>
              <a:gd name="connsiteY0-32" fmla="*/ 44589 h 2739044"/>
              <a:gd name="connsiteX1-33" fmla="*/ 10185052 w 13058067"/>
              <a:gd name="connsiteY1-34" fmla="*/ 0 h 2739044"/>
              <a:gd name="connsiteX2-35" fmla="*/ 13058067 w 13058067"/>
              <a:gd name="connsiteY2-36" fmla="*/ 2739044 h 2739044"/>
              <a:gd name="connsiteX3-37" fmla="*/ 0 w 13058067"/>
              <a:gd name="connsiteY3-38" fmla="*/ 2715248 h 2739044"/>
              <a:gd name="connsiteX4-39" fmla="*/ 1025170 w 13058067"/>
              <a:gd name="connsiteY4-40" fmla="*/ 44589 h 2739044"/>
              <a:gd name="connsiteX0-41" fmla="*/ 1025170 w 13058067"/>
              <a:gd name="connsiteY0-42" fmla="*/ 44589 h 2739044"/>
              <a:gd name="connsiteX1-43" fmla="*/ 10185052 w 13058067"/>
              <a:gd name="connsiteY1-44" fmla="*/ 0 h 2739044"/>
              <a:gd name="connsiteX2-45" fmla="*/ 11594561 w 13058067"/>
              <a:gd name="connsiteY2-46" fmla="*/ 1357272 h 2739044"/>
              <a:gd name="connsiteX3-47" fmla="*/ 13058067 w 13058067"/>
              <a:gd name="connsiteY3-48" fmla="*/ 2739044 h 2739044"/>
              <a:gd name="connsiteX4-49" fmla="*/ 0 w 13058067"/>
              <a:gd name="connsiteY4-50" fmla="*/ 2715248 h 2739044"/>
              <a:gd name="connsiteX5" fmla="*/ 1025170 w 13058067"/>
              <a:gd name="connsiteY5" fmla="*/ 44589 h 2739044"/>
              <a:gd name="connsiteX0-51" fmla="*/ 1025170 w 13595398"/>
              <a:gd name="connsiteY0-52" fmla="*/ 44589 h 2739044"/>
              <a:gd name="connsiteX1-53" fmla="*/ 10185052 w 13595398"/>
              <a:gd name="connsiteY1-54" fmla="*/ 0 h 2739044"/>
              <a:gd name="connsiteX2-55" fmla="*/ 13595398 w 13595398"/>
              <a:gd name="connsiteY2-56" fmla="*/ 1310066 h 2739044"/>
              <a:gd name="connsiteX3-57" fmla="*/ 13058067 w 13595398"/>
              <a:gd name="connsiteY3-58" fmla="*/ 2739044 h 2739044"/>
              <a:gd name="connsiteX4-59" fmla="*/ 0 w 13595398"/>
              <a:gd name="connsiteY4-60" fmla="*/ 2715248 h 2739044"/>
              <a:gd name="connsiteX5-61" fmla="*/ 1025170 w 13595398"/>
              <a:gd name="connsiteY5-62" fmla="*/ 44589 h 2739044"/>
              <a:gd name="connsiteX0-63" fmla="*/ 1025170 w 13595398"/>
              <a:gd name="connsiteY0-64" fmla="*/ 44589 h 2715248"/>
              <a:gd name="connsiteX1-65" fmla="*/ 10185052 w 13595398"/>
              <a:gd name="connsiteY1-66" fmla="*/ 0 h 2715248"/>
              <a:gd name="connsiteX2-67" fmla="*/ 13595398 w 13595398"/>
              <a:gd name="connsiteY2-68" fmla="*/ 1310066 h 2715248"/>
              <a:gd name="connsiteX3-69" fmla="*/ 13112020 w 13595398"/>
              <a:gd name="connsiteY3-70" fmla="*/ 2569307 h 2715248"/>
              <a:gd name="connsiteX4-71" fmla="*/ 0 w 13595398"/>
              <a:gd name="connsiteY4-72" fmla="*/ 2715248 h 2715248"/>
              <a:gd name="connsiteX5-73" fmla="*/ 1025170 w 13595398"/>
              <a:gd name="connsiteY5-74" fmla="*/ 44589 h 2715248"/>
              <a:gd name="connsiteX0-75" fmla="*/ 1025170 w 13595398"/>
              <a:gd name="connsiteY0-76" fmla="*/ 44589 h 2747154"/>
              <a:gd name="connsiteX1-77" fmla="*/ 10185052 w 13595398"/>
              <a:gd name="connsiteY1-78" fmla="*/ 0 h 2747154"/>
              <a:gd name="connsiteX2-79" fmla="*/ 13595398 w 13595398"/>
              <a:gd name="connsiteY2-80" fmla="*/ 1310066 h 2747154"/>
              <a:gd name="connsiteX3-81" fmla="*/ 13043751 w 13595398"/>
              <a:gd name="connsiteY3-82" fmla="*/ 2747154 h 2747154"/>
              <a:gd name="connsiteX4-83" fmla="*/ 0 w 13595398"/>
              <a:gd name="connsiteY4-84" fmla="*/ 2715248 h 2747154"/>
              <a:gd name="connsiteX5-85" fmla="*/ 1025170 w 13595398"/>
              <a:gd name="connsiteY5-86" fmla="*/ 44589 h 2747154"/>
              <a:gd name="connsiteX0-87" fmla="*/ 1025170 w 13595398"/>
              <a:gd name="connsiteY0-88" fmla="*/ 44589 h 2715248"/>
              <a:gd name="connsiteX1-89" fmla="*/ 10185052 w 13595398"/>
              <a:gd name="connsiteY1-90" fmla="*/ 0 h 2715248"/>
              <a:gd name="connsiteX2-91" fmla="*/ 13595398 w 13595398"/>
              <a:gd name="connsiteY2-92" fmla="*/ 1310066 h 2715248"/>
              <a:gd name="connsiteX3-93" fmla="*/ 13098366 w 13595398"/>
              <a:gd name="connsiteY3-94" fmla="*/ 2604877 h 2715248"/>
              <a:gd name="connsiteX4-95" fmla="*/ 0 w 13595398"/>
              <a:gd name="connsiteY4-96" fmla="*/ 2715248 h 2715248"/>
              <a:gd name="connsiteX5-97" fmla="*/ 1025170 w 13595398"/>
              <a:gd name="connsiteY5-98" fmla="*/ 44589 h 2715248"/>
              <a:gd name="connsiteX0-99" fmla="*/ 1025170 w 13595398"/>
              <a:gd name="connsiteY0-100" fmla="*/ 44589 h 2723442"/>
              <a:gd name="connsiteX1-101" fmla="*/ 10185052 w 13595398"/>
              <a:gd name="connsiteY1-102" fmla="*/ 0 h 2723442"/>
              <a:gd name="connsiteX2-103" fmla="*/ 13595398 w 13595398"/>
              <a:gd name="connsiteY2-104" fmla="*/ 1310066 h 2723442"/>
              <a:gd name="connsiteX3-105" fmla="*/ 13052853 w 13595398"/>
              <a:gd name="connsiteY3-106" fmla="*/ 2723442 h 2723442"/>
              <a:gd name="connsiteX4-107" fmla="*/ 0 w 13595398"/>
              <a:gd name="connsiteY4-108" fmla="*/ 2715248 h 2723442"/>
              <a:gd name="connsiteX5-109" fmla="*/ 1025170 w 13595398"/>
              <a:gd name="connsiteY5-110" fmla="*/ 44589 h 2723442"/>
              <a:gd name="connsiteX0-111" fmla="*/ 1025170 w 13595398"/>
              <a:gd name="connsiteY0-112" fmla="*/ 44341 h 2723194"/>
              <a:gd name="connsiteX1-113" fmla="*/ 10406499 w 13595398"/>
              <a:gd name="connsiteY1-114" fmla="*/ 0 h 2723194"/>
              <a:gd name="connsiteX2-115" fmla="*/ 13595398 w 13595398"/>
              <a:gd name="connsiteY2-116" fmla="*/ 1309818 h 2723194"/>
              <a:gd name="connsiteX3-117" fmla="*/ 13052853 w 13595398"/>
              <a:gd name="connsiteY3-118" fmla="*/ 2723194 h 2723194"/>
              <a:gd name="connsiteX4-119" fmla="*/ 0 w 13595398"/>
              <a:gd name="connsiteY4-120" fmla="*/ 2715000 h 2723194"/>
              <a:gd name="connsiteX5-121" fmla="*/ 1025170 w 13595398"/>
              <a:gd name="connsiteY5-122" fmla="*/ 44341 h 2723194"/>
              <a:gd name="connsiteX0-123" fmla="*/ 1025170 w 13624074"/>
              <a:gd name="connsiteY0-124" fmla="*/ 44341 h 2723194"/>
              <a:gd name="connsiteX1-125" fmla="*/ 10406499 w 13624074"/>
              <a:gd name="connsiteY1-126" fmla="*/ 0 h 2723194"/>
              <a:gd name="connsiteX2-127" fmla="*/ 13624074 w 13624074"/>
              <a:gd name="connsiteY2-128" fmla="*/ 1235111 h 2723194"/>
              <a:gd name="connsiteX3-129" fmla="*/ 13052853 w 13624074"/>
              <a:gd name="connsiteY3-130" fmla="*/ 2723194 h 2723194"/>
              <a:gd name="connsiteX4-131" fmla="*/ 0 w 13624074"/>
              <a:gd name="connsiteY4-132" fmla="*/ 2715000 h 2723194"/>
              <a:gd name="connsiteX5-133" fmla="*/ 1025170 w 13624074"/>
              <a:gd name="connsiteY5-134" fmla="*/ 44341 h 2723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61" y="connsiteY5-62"/>
              </a:cxn>
            </a:cxnLst>
            <a:rect l="l" t="t" r="r" b="b"/>
            <a:pathLst>
              <a:path w="13624074" h="2723194">
                <a:moveTo>
                  <a:pt x="1025170" y="44341"/>
                </a:moveTo>
                <a:lnTo>
                  <a:pt x="10406499" y="0"/>
                </a:lnTo>
                <a:lnTo>
                  <a:pt x="13624074" y="1235111"/>
                </a:lnTo>
                <a:lnTo>
                  <a:pt x="13052853" y="2723194"/>
                </a:lnTo>
                <a:lnTo>
                  <a:pt x="0" y="2715000"/>
                </a:lnTo>
                <a:lnTo>
                  <a:pt x="1025170" y="44341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Freeform 52"/>
          <p:cNvSpPr/>
          <p:nvPr userDrawn="1"/>
        </p:nvSpPr>
        <p:spPr>
          <a:xfrm rot="-1260000">
            <a:off x="2659681" y="3340387"/>
            <a:ext cx="10002602" cy="770511"/>
          </a:xfrm>
          <a:custGeom>
            <a:avLst/>
            <a:gdLst>
              <a:gd name="connsiteX0" fmla="*/ 0 w 10017679"/>
              <a:gd name="connsiteY0" fmla="*/ 0 h 763723"/>
              <a:gd name="connsiteX1" fmla="*/ 10017679 w 10017679"/>
              <a:gd name="connsiteY1" fmla="*/ 0 h 763723"/>
              <a:gd name="connsiteX2" fmla="*/ 10017679 w 10017679"/>
              <a:gd name="connsiteY2" fmla="*/ 763723 h 763723"/>
              <a:gd name="connsiteX3" fmla="*/ 0 w 10017679"/>
              <a:gd name="connsiteY3" fmla="*/ 763723 h 763723"/>
              <a:gd name="connsiteX4" fmla="*/ 0 w 10017679"/>
              <a:gd name="connsiteY4" fmla="*/ 0 h 763723"/>
              <a:gd name="connsiteX0-1" fmla="*/ 0 w 10017679"/>
              <a:gd name="connsiteY0-2" fmla="*/ 0 h 763723"/>
              <a:gd name="connsiteX1-3" fmla="*/ 10017679 w 10017679"/>
              <a:gd name="connsiteY1-4" fmla="*/ 0 h 763723"/>
              <a:gd name="connsiteX2-5" fmla="*/ 9726277 w 10017679"/>
              <a:gd name="connsiteY2-6" fmla="*/ 706279 h 763723"/>
              <a:gd name="connsiteX3-7" fmla="*/ 0 w 10017679"/>
              <a:gd name="connsiteY3-8" fmla="*/ 763723 h 763723"/>
              <a:gd name="connsiteX4-9" fmla="*/ 0 w 10017679"/>
              <a:gd name="connsiteY4-10" fmla="*/ 0 h 763723"/>
              <a:gd name="connsiteX0-11" fmla="*/ 0 w 10017679"/>
              <a:gd name="connsiteY0-12" fmla="*/ 0 h 763723"/>
              <a:gd name="connsiteX1-13" fmla="*/ 10017679 w 10017679"/>
              <a:gd name="connsiteY1-14" fmla="*/ 0 h 763723"/>
              <a:gd name="connsiteX2-15" fmla="*/ 9708073 w 10017679"/>
              <a:gd name="connsiteY2-16" fmla="*/ 753704 h 763723"/>
              <a:gd name="connsiteX3-17" fmla="*/ 0 w 10017679"/>
              <a:gd name="connsiteY3-18" fmla="*/ 763723 h 763723"/>
              <a:gd name="connsiteX4-19" fmla="*/ 0 w 10017679"/>
              <a:gd name="connsiteY4-20" fmla="*/ 0 h 763723"/>
              <a:gd name="connsiteX0-21" fmla="*/ 0 w 9999997"/>
              <a:gd name="connsiteY0-22" fmla="*/ 6788 h 770511"/>
              <a:gd name="connsiteX1-23" fmla="*/ 9999997 w 9999997"/>
              <a:gd name="connsiteY1-24" fmla="*/ 0 h 770511"/>
              <a:gd name="connsiteX2-25" fmla="*/ 9708073 w 9999997"/>
              <a:gd name="connsiteY2-26" fmla="*/ 760492 h 770511"/>
              <a:gd name="connsiteX3-27" fmla="*/ 0 w 9999997"/>
              <a:gd name="connsiteY3-28" fmla="*/ 770511 h 770511"/>
              <a:gd name="connsiteX4-29" fmla="*/ 0 w 9999997"/>
              <a:gd name="connsiteY4-30" fmla="*/ 6788 h 7705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99997" h="770511">
                <a:moveTo>
                  <a:pt x="0" y="6788"/>
                </a:moveTo>
                <a:lnTo>
                  <a:pt x="9999997" y="0"/>
                </a:lnTo>
                <a:lnTo>
                  <a:pt x="9708073" y="760492"/>
                </a:lnTo>
                <a:lnTo>
                  <a:pt x="0" y="770511"/>
                </a:lnTo>
                <a:lnTo>
                  <a:pt x="0" y="6788"/>
                </a:lnTo>
                <a:close/>
              </a:path>
            </a:pathLst>
          </a:custGeom>
          <a:solidFill>
            <a:srgbClr val="4140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4" name="Picture 53" descr="LenovoLockup-POS-Color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-1260000">
            <a:off x="566101" y="715838"/>
            <a:ext cx="3246140" cy="1365846"/>
          </a:xfrm>
          <a:prstGeom prst="rect">
            <a:avLst/>
          </a:prstGeom>
        </p:spPr>
      </p:pic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 rot="-1260000">
            <a:off x="2703319" y="3447161"/>
            <a:ext cx="9515694" cy="71391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单击此处编辑模板副标题样式</a:t>
            </a:r>
            <a:endParaRPr lang="en-US" dirty="0"/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 rot="-1260000">
            <a:off x="207022" y="1899201"/>
            <a:ext cx="9795424" cy="197227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5600" b="0" kern="1200" cap="none" spc="0" baseline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endParaRPr lang="en-US" dirty="0"/>
          </a:p>
        </p:txBody>
      </p:sp>
      <p:pic>
        <p:nvPicPr>
          <p:cNvPr id="58" name="Picture 57" descr="Kickoff2013-POS-Color.png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500745" y="4155123"/>
            <a:ext cx="3325652" cy="2489441"/>
          </a:xfrm>
          <a:prstGeom prst="rect">
            <a:avLst/>
          </a:prstGeom>
        </p:spPr>
      </p:pic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926" y="6397009"/>
            <a:ext cx="2414601" cy="307777"/>
          </a:xfrm>
        </p:spPr>
        <p:txBody>
          <a:bodyPr/>
          <a:lstStyle/>
          <a:p>
            <a:r>
              <a:rPr lang="en-US" sz="1000" cap="all">
                <a:solidFill>
                  <a:srgbClr val="939598"/>
                </a:solidFill>
                <a:cs typeface="Arial" panose="020B0604020202020204" pitchFamily="34" charset="0"/>
              </a:rPr>
              <a:t>2013 LENOVO INTERNAL. All rights reserved.</a:t>
            </a:r>
            <a:endParaRPr lang="en-US" sz="1000" cap="all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F14B7D-3A80-4959-B65F-02EF4D626810}" type="datetimeFigureOut">
              <a:rPr lang="zh-CN" altLang="en-US" smtClean="0">
                <a:solidFill>
                  <a:srgbClr val="000000"/>
                </a:solidFill>
              </a:rPr>
              <a:t>2023/4/20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884829-82E7-4DCB-9408-D938283FFEAD}" type="slidenum">
              <a:rPr lang="zh-CN" altLang="en-US" smtClean="0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C8CB-400E-404C-ACED-5EDB5F9E876A}" type="datetimeFigureOut">
              <a:rPr lang="zh-CN" altLang="en-US">
                <a:solidFill>
                  <a:srgbClr val="000000"/>
                </a:solidFill>
              </a:rPr>
              <a:t>2023/4/20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783" y="6458563"/>
            <a:ext cx="2413972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B4B7F-7108-4E1D-BC72-7A5CDD46FDFA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t>‹#›</a:t>
            </a:fld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9.xml"/><Relationship Id="rId7" Type="http://schemas.openxmlformats.org/officeDocument/2006/relationships/image" Target="../media/image4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35.xml"/><Relationship Id="rId7" Type="http://schemas.openxmlformats.org/officeDocument/2006/relationships/image" Target="../media/image5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1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2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3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蓝色的天空&#10;&#10;中度可信度描述已自动生成">
            <a:extLst>
              <a:ext uri="{FF2B5EF4-FFF2-40B4-BE49-F238E27FC236}">
                <a16:creationId xmlns:a16="http://schemas.microsoft.com/office/drawing/2014/main" id="{3AA29ED8-822A-4301-97D9-9C96A52C1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393FD6C-9E16-B682-6F39-BF87B52B1F38}"/>
              </a:ext>
            </a:extLst>
          </p:cNvPr>
          <p:cNvSpPr txBox="1"/>
          <p:nvPr/>
        </p:nvSpPr>
        <p:spPr>
          <a:xfrm>
            <a:off x="0" y="2375469"/>
            <a:ext cx="12191999" cy="2043527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744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744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744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班答辩</a:t>
            </a:r>
            <a:endParaRPr lang="en-US" altLang="zh-CN" sz="7442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232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负责人：宋红展</a:t>
            </a:r>
            <a:endParaRPr lang="en-US" altLang="zh-CN" sz="2232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卡通人物&#10;&#10;中度可信度描述已自动生成">
            <a:extLst>
              <a:ext uri="{FF2B5EF4-FFF2-40B4-BE49-F238E27FC236}">
                <a16:creationId xmlns:a16="http://schemas.microsoft.com/office/drawing/2014/main" id="{0E4B2165-A3A1-E7CB-244A-A5513A4F6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313" y="234221"/>
            <a:ext cx="2025844" cy="3764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8203A0-8150-B414-ADB0-375B97EC37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90" y="234222"/>
            <a:ext cx="2530487" cy="472771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3CB02894-0D89-1985-55EE-31EBAE596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140" y="1432501"/>
            <a:ext cx="10266538" cy="493994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223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信息技术学院</a:t>
            </a:r>
            <a:r>
              <a:rPr lang="en-US" altLang="zh-CN" sz="223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3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联想新</a:t>
            </a:r>
            <a:r>
              <a:rPr lang="en-US" altLang="zh-CN" sz="223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23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产业学院 </a:t>
            </a:r>
            <a:r>
              <a:rPr lang="en-US" altLang="zh-CN" sz="223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23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级大数据专业教学活动学生学科答辩赛</a:t>
            </a:r>
          </a:p>
        </p:txBody>
      </p:sp>
    </p:spTree>
    <p:extLst>
      <p:ext uri="{BB962C8B-B14F-4D97-AF65-F5344CB8AC3E}">
        <p14:creationId xmlns:p14="http://schemas.microsoft.com/office/powerpoint/2010/main" val="396547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查询数据确认数据导入成功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835" y="1332230"/>
            <a:ext cx="117354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查询导入数据后发现数据带有*号跟丢失的数据和学校重复的专业以及对应的网址</a:t>
            </a:r>
          </a:p>
        </p:txBody>
      </p:sp>
      <p:pic>
        <p:nvPicPr>
          <p:cNvPr id="6" name="图片 5" descr="1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55" y="1913890"/>
            <a:ext cx="10194925" cy="40887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数据清洗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9275" y="922655"/>
            <a:ext cx="114287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查询并过滤带链接的字段以及过滤掉数据丢失的字段 (查询结果导入)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0760" y="1383030"/>
            <a:ext cx="5996940" cy="13538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3255" y="285242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丢失数据成功过滤 ↓</a:t>
            </a:r>
          </a:p>
        </p:txBody>
      </p:sp>
      <p:pic>
        <p:nvPicPr>
          <p:cNvPr id="7" name="图片 6" descr="14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75" y="3429000"/>
            <a:ext cx="11217910" cy="28181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1076305" cy="857250"/>
          </a:xfrm>
        </p:spPr>
        <p:txBody>
          <a:bodyPr/>
          <a:lstStyle/>
          <a:p>
            <a:r>
              <a:rPr lang="zh-CN" altLang="en-US" sz="2400">
                <a:sym typeface="+mn-ea"/>
              </a:rPr>
              <a:t>根据专业代码过滤重复的数值</a:t>
            </a:r>
            <a:r>
              <a:rPr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相同专业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查询过滤无意义数据</a:t>
            </a:r>
            <a:r>
              <a:rPr altLang="zh-CN" sz="2400">
                <a:sym typeface="+mn-ea"/>
              </a:rPr>
              <a:t>--将★替换为(专业学位)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4450715" y="-6045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err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32960" y="1126490"/>
            <a:ext cx="5908675" cy="3846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0370" y="1131570"/>
            <a:ext cx="3677920" cy="53447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32960" y="5226050"/>
            <a:ext cx="5059045" cy="11874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8640" y="274320"/>
            <a:ext cx="11076305" cy="911225"/>
          </a:xfrm>
        </p:spPr>
        <p:txBody>
          <a:bodyPr/>
          <a:lstStyle/>
          <a:p>
            <a:r>
              <a:rPr lang="zh-CN" altLang="en-US" sz="2400" dirty="0">
                <a:sym typeface="+mn-ea"/>
              </a:rPr>
              <a:t>根据专业代码过滤重复的数值</a:t>
            </a:r>
            <a:r>
              <a:rPr altLang="zh-CN" sz="2400" dirty="0">
                <a:sym typeface="+mn-ea"/>
              </a:rPr>
              <a:t>--</a:t>
            </a:r>
            <a:r>
              <a:rPr lang="zh-CN" altLang="en-US" sz="2400" dirty="0">
                <a:sym typeface="+mn-ea"/>
              </a:rPr>
              <a:t>相同专业</a:t>
            </a:r>
            <a:br>
              <a:rPr lang="zh-CN" altLang="en-US" sz="2400" dirty="0">
                <a:sym typeface="+mn-ea"/>
              </a:rPr>
            </a:br>
            <a:r>
              <a:rPr lang="zh-CN" altLang="en-US" sz="2400" dirty="0">
                <a:sym typeface="+mn-ea"/>
              </a:rPr>
              <a:t>查询过滤无意义数据</a:t>
            </a:r>
            <a:r>
              <a:rPr altLang="zh-CN" sz="2400" dirty="0">
                <a:sym typeface="+mn-ea"/>
              </a:rPr>
              <a:t>--</a:t>
            </a:r>
            <a:r>
              <a:rPr altLang="zh-CN" sz="2400" dirty="0" err="1">
                <a:sym typeface="+mn-ea"/>
              </a:rPr>
              <a:t>将★替换为</a:t>
            </a:r>
            <a:r>
              <a:rPr altLang="zh-CN" sz="2400" dirty="0">
                <a:sym typeface="+mn-ea"/>
              </a:rPr>
              <a:t>(</a:t>
            </a:r>
            <a:r>
              <a:rPr altLang="zh-CN" sz="2400" dirty="0" err="1">
                <a:sym typeface="+mn-ea"/>
              </a:rPr>
              <a:t>专业学位</a:t>
            </a:r>
            <a:r>
              <a:rPr altLang="zh-CN" sz="2400" dirty="0">
                <a:sym typeface="+mn-ea"/>
              </a:rPr>
              <a:t>)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4450715" y="-6045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err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14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" y="1185545"/>
            <a:ext cx="10370820" cy="2605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9245" y="4316730"/>
            <a:ext cx="10099675" cy="23228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8145" y="3823970"/>
            <a:ext cx="74707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重复数值成功过滤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★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成功替换成（专业学位）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↓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过滤字段长度为0的数据(空值,无意义)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14120" y="3183255"/>
            <a:ext cx="9758680" cy="3418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96670" y="862965"/>
            <a:ext cx="4297680" cy="906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96670" y="2000250"/>
            <a:ext cx="8633460" cy="952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项目需求分析</a:t>
            </a:r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650920" y="1410727"/>
            <a:ext cx="9182984" cy="441659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1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统计考研专业数最多的学校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</a:rPr>
              <a:t>2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统计专业总数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</a:rPr>
              <a:t>3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统计各年份学校专业的总数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,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以及展示学校不同的专业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4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统计各年份考研专业开设数量最多的 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top50</a:t>
            </a:r>
          </a:p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</a:rPr>
              <a:t>5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 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查询统计考研学校最高投档分数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,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最低投档分数以及平均分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</a:rPr>
              <a:t>6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查询统计没有专业学位的学校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7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查询统计拥有专业学位的学校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</a:rPr>
              <a:t>8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含有专业学位的学校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top10</a:t>
            </a:r>
          </a:p>
          <a:p>
            <a:pPr indent="0"/>
            <a:endParaRPr lang="zh-CN" altLang="en-US" sz="1400" b="0" dirty="0"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1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统计考研专业数最多的学校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5A3A63-B63C-E392-0C7D-1C031679D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432" y="1376808"/>
            <a:ext cx="4275190" cy="46562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56BFE2-E43D-5CD4-1D5F-8A5803074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64" y="2033919"/>
            <a:ext cx="6280076" cy="21190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785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</a:rPr>
              <a:t>2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统计专业总数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3AEFBD-93DD-DC57-8B9E-E632EA0D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433" y="3130062"/>
            <a:ext cx="3444538" cy="13259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25D8E6-5261-14D9-07BE-7BC6A7921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74" y="1714212"/>
            <a:ext cx="5702580" cy="2866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87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48783" y="274320"/>
            <a:ext cx="11024908" cy="986246"/>
          </a:xfrm>
        </p:spPr>
        <p:txBody>
          <a:bodyPr/>
          <a:lstStyle/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</a:rPr>
              <a:t>3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统计各年份学校专业的总数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,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以及展示学校不同的专业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B4B4DE-A2BA-5867-904C-6A6A25C3C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99" y="2393080"/>
            <a:ext cx="4925079" cy="4292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98CC51-724E-6F0F-80D3-C4CF38E61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83" y="1436736"/>
            <a:ext cx="6261112" cy="25732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43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4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统计各年份考研专业开设数量的 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top50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84CA77-48E9-F0D2-83D8-4A7DCE5BC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63" y="2076178"/>
            <a:ext cx="4493260" cy="4587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AF398C-D01D-F4B2-52F5-956C35DBA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42" y="1113963"/>
            <a:ext cx="6192788" cy="29372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52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altLang="zh-CN" dirty="0"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ea typeface="微软雅黑" panose="020B0503020204020204" pitchFamily="34" charset="-122"/>
              </a:rPr>
              <a:t>考研数据分析可视化负责人介绍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725350" y="2082236"/>
            <a:ext cx="32720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SQL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编写：宋红展</a:t>
            </a:r>
          </a:p>
        </p:txBody>
      </p:sp>
      <p:sp>
        <p:nvSpPr>
          <p:cNvPr id="4" name="矩形 3"/>
          <p:cNvSpPr/>
          <p:nvPr/>
        </p:nvSpPr>
        <p:spPr>
          <a:xfrm>
            <a:off x="725350" y="3891508"/>
            <a:ext cx="48183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文档编写：吴桂泉</a:t>
            </a:r>
          </a:p>
        </p:txBody>
      </p:sp>
      <p:sp>
        <p:nvSpPr>
          <p:cNvPr id="13" name="矩形 12"/>
          <p:cNvSpPr/>
          <p:nvPr/>
        </p:nvSpPr>
        <p:spPr>
          <a:xfrm>
            <a:off x="5909043" y="3890258"/>
            <a:ext cx="5052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FINEBI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可视化：宋红展 邱源平</a:t>
            </a:r>
          </a:p>
        </p:txBody>
      </p:sp>
      <p:sp>
        <p:nvSpPr>
          <p:cNvPr id="30" name="矩形 29"/>
          <p:cNvSpPr/>
          <p:nvPr/>
        </p:nvSpPr>
        <p:spPr>
          <a:xfrm>
            <a:off x="5909043" y="2082236"/>
            <a:ext cx="50059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编写：邱源平 宋红展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48783" y="274320"/>
            <a:ext cx="11076268" cy="1240474"/>
          </a:xfrm>
        </p:spPr>
        <p:txBody>
          <a:bodyPr/>
          <a:lstStyle/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</a:rPr>
              <a:t>5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 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查询统计考研学校最高投档分数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,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最低投档分数以及平均分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3FD76C-B207-F04D-BF02-95075B9A5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016" y="2665572"/>
            <a:ext cx="4915326" cy="37874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CF95DE-06E4-A6A5-0270-62D2A648B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30" y="1608060"/>
            <a:ext cx="5696375" cy="35145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24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</a:rPr>
              <a:t>6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查询统计没有专业学位的学校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F183A6-A574-5EC8-37A6-A547BCED7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071" y="3804596"/>
            <a:ext cx="5738357" cy="24325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4637B3-6DC3-2E33-8A3A-2DD7AE6BC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74" y="1316657"/>
            <a:ext cx="6254688" cy="23117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76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7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查询统计拥有专业学位的学校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569D8F-C75E-1F7A-8E9E-8E24ED6A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63" y="3078867"/>
            <a:ext cx="6050804" cy="31720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72B842-977C-65A7-FABB-BB7FA1EAB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20" y="1401560"/>
            <a:ext cx="5419059" cy="1961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80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需求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</a:rPr>
              <a:t>8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含有专业学位的学校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top10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914D6E-84BE-7856-C022-3716A024E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996" y="2229118"/>
            <a:ext cx="5030677" cy="39579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B10B8F-2B5D-E0B8-327F-65A40230C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83" y="1088960"/>
            <a:ext cx="4174040" cy="2860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674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</a:rPr>
              <a:t>四</a:t>
            </a: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.Sqoop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数据传输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6" name="图片 5" descr="图示">
            <a:extLst>
              <a:ext uri="{FF2B5EF4-FFF2-40B4-BE49-F238E27FC236}">
                <a16:creationId xmlns:a16="http://schemas.microsoft.com/office/drawing/2014/main" id="{35A82D6A-A452-28E2-E1C6-8DAA97A12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08" y="1590859"/>
            <a:ext cx="6530547" cy="36762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AF8044-96DF-BFF1-71FA-80ADDB4614E5}"/>
              </a:ext>
            </a:extLst>
          </p:cNvPr>
          <p:cNvSpPr txBox="1"/>
          <p:nvPr/>
        </p:nvSpPr>
        <p:spPr>
          <a:xfrm>
            <a:off x="617363" y="2086510"/>
            <a:ext cx="364983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由于用于连接</a:t>
            </a:r>
            <a:r>
              <a:rPr lang="en-US" altLang="zh-CN" dirty="0"/>
              <a:t>Hive</a:t>
            </a:r>
            <a:r>
              <a:rPr lang="zh-CN" altLang="en-US" dirty="0"/>
              <a:t>数据仓库的</a:t>
            </a:r>
            <a:r>
              <a:rPr lang="en-US" altLang="zh-CN" dirty="0"/>
              <a:t>HiveSever2</a:t>
            </a:r>
            <a:r>
              <a:rPr lang="zh-CN" altLang="en-US" dirty="0"/>
              <a:t>服务器不稳定</a:t>
            </a:r>
            <a:r>
              <a:rPr lang="en-US" altLang="zh-CN" dirty="0"/>
              <a:t>,</a:t>
            </a:r>
            <a:r>
              <a:rPr lang="zh-CN" altLang="en-US" dirty="0"/>
              <a:t>所以需要将</a:t>
            </a:r>
            <a:r>
              <a:rPr lang="en-US" altLang="zh-CN" dirty="0"/>
              <a:t>Hive</a:t>
            </a:r>
            <a:r>
              <a:rPr lang="zh-CN" altLang="en-US" dirty="0"/>
              <a:t>数据库中的数据表通过</a:t>
            </a:r>
            <a:r>
              <a:rPr lang="en-US" altLang="zh-CN" dirty="0"/>
              <a:t>Sqoop</a:t>
            </a:r>
            <a:r>
              <a:rPr lang="zh-CN" altLang="en-US" dirty="0"/>
              <a:t>数据传输工具将数据导出到</a:t>
            </a:r>
            <a:r>
              <a:rPr lang="en-US" altLang="zh-CN" dirty="0" err="1"/>
              <a:t>Mysql</a:t>
            </a:r>
            <a:r>
              <a:rPr lang="zh-CN" altLang="en-US" dirty="0"/>
              <a:t>关系型数据库中</a:t>
            </a:r>
            <a:r>
              <a:rPr lang="en-US" altLang="zh-CN" dirty="0"/>
              <a:t>,</a:t>
            </a:r>
            <a:r>
              <a:rPr lang="zh-CN" altLang="en-US" dirty="0"/>
              <a:t>方便后续</a:t>
            </a:r>
            <a:r>
              <a:rPr lang="en-US" altLang="zh-CN" dirty="0" err="1"/>
              <a:t>FineBI</a:t>
            </a:r>
            <a:r>
              <a:rPr lang="zh-CN" altLang="en-US" dirty="0"/>
              <a:t>数据可视化工具的连接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41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>
              <a:spcBef>
                <a:spcPts val="600"/>
              </a:spcBef>
              <a:spcAft>
                <a:spcPts val="600"/>
              </a:spcAft>
            </a:pPr>
            <a:r>
              <a:rPr lang="en-US" altLang="zh-CN" b="0" dirty="0">
                <a:latin typeface="Times New Roman" panose="02020603050405020304" charset="0"/>
                <a:ea typeface="微软雅黑" panose="020B0503020204020204" pitchFamily="34" charset="-122"/>
              </a:rPr>
              <a:t>Sqoop</a:t>
            </a:r>
            <a:r>
              <a:rPr lang="zh-CN" altLang="en-US" b="0" dirty="0">
                <a:latin typeface="Times New Roman" panose="02020603050405020304" charset="0"/>
                <a:ea typeface="微软雅黑" panose="020B0503020204020204" pitchFamily="34" charset="-122"/>
              </a:rPr>
              <a:t>数据传输脚本的编写</a:t>
            </a:r>
            <a:endParaRPr lang="en-US" altLang="zh-CN" b="0" dirty="0"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8A1469-449D-4B41-A0B7-40DE055B7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64" y="1067484"/>
            <a:ext cx="6012029" cy="3353601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D46C109C-9F09-021C-9642-9A3EB3CF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89" y="4553745"/>
            <a:ext cx="9324022" cy="18836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07814E8-7E8E-961D-3A00-B6265F78F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563" y="1001153"/>
            <a:ext cx="5343173" cy="3486261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249EB45-0180-CF48-7BAC-6C1EE6A6A188}"/>
              </a:ext>
            </a:extLst>
          </p:cNvPr>
          <p:cNvCxnSpPr/>
          <p:nvPr/>
        </p:nvCxnSpPr>
        <p:spPr>
          <a:xfrm>
            <a:off x="5166360" y="3596640"/>
            <a:ext cx="612000" cy="1173480"/>
          </a:xfrm>
          <a:prstGeom prst="straightConnector1">
            <a:avLst/>
          </a:prstGeom>
          <a:ln w="698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A541425-9F0E-F180-F559-D19FAB4D32A9}"/>
              </a:ext>
            </a:extLst>
          </p:cNvPr>
          <p:cNvCxnSpPr/>
          <p:nvPr/>
        </p:nvCxnSpPr>
        <p:spPr>
          <a:xfrm flipV="1">
            <a:off x="7498080" y="3528060"/>
            <a:ext cx="342900" cy="1318260"/>
          </a:xfrm>
          <a:prstGeom prst="straightConnector1">
            <a:avLst/>
          </a:prstGeom>
          <a:ln w="698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8416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ea typeface="微软雅黑" panose="020B0503020204020204" pitchFamily="34" charset="-122"/>
              </a:rPr>
              <a:t>五</a:t>
            </a:r>
            <a:r>
              <a:rPr lang="en-US" altLang="zh-CN" dirty="0">
                <a:ea typeface="微软雅黑" panose="020B0503020204020204" pitchFamily="34" charset="-122"/>
              </a:rPr>
              <a:t>.</a:t>
            </a:r>
            <a:r>
              <a:rPr lang="en-US" altLang="zh-CN" sz="3600" dirty="0" err="1">
                <a:latin typeface="Arial" panose="020B0604020202020204" pitchFamily="34" charset="0"/>
                <a:ea typeface="微软雅黑" panose="020B0503020204020204" pitchFamily="34" charset="-122"/>
              </a:rPr>
              <a:t>FineBI</a:t>
            </a:r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</a:rPr>
              <a:t>实现可视化报表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F6A0DA-F077-5533-3937-419B5B53CEB5}"/>
              </a:ext>
            </a:extLst>
          </p:cNvPr>
          <p:cNvSpPr txBox="1"/>
          <p:nvPr/>
        </p:nvSpPr>
        <p:spPr>
          <a:xfrm>
            <a:off x="1165860" y="1112520"/>
            <a:ext cx="2308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进行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连接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906DE4-575B-5EA7-D73B-1911A3933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26" y="1736107"/>
            <a:ext cx="8966147" cy="47626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934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 err="1">
                <a:latin typeface="Arial" panose="020B0604020202020204" pitchFamily="34" charset="0"/>
                <a:ea typeface="微软雅黑" panose="020B0503020204020204" pitchFamily="34" charset="-122"/>
              </a:rPr>
              <a:t>FineBI</a:t>
            </a:r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</a:rPr>
              <a:t>实现可视化报表</a:t>
            </a:r>
          </a:p>
        </p:txBody>
      </p:sp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B246E9AD-CF0B-10D4-772A-81E0443130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039" y="1751616"/>
            <a:ext cx="9248775" cy="453488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AF6A0DA-F077-5533-3937-419B5B53CEB5}"/>
              </a:ext>
            </a:extLst>
          </p:cNvPr>
          <p:cNvSpPr txBox="1"/>
          <p:nvPr/>
        </p:nvSpPr>
        <p:spPr>
          <a:xfrm>
            <a:off x="1165860" y="1112520"/>
            <a:ext cx="2308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测试连接成功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D75281C-B4C3-371D-7147-07A2100A66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441" t="13393" r="40157" b="25432"/>
          <a:stretch/>
        </p:blipFill>
        <p:spPr>
          <a:xfrm>
            <a:off x="5681472" y="3297936"/>
            <a:ext cx="579120" cy="1030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85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</a:rPr>
              <a:t>考研数据分析整体看板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2A8B8B-335C-4BFB-C19B-3B8166062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1354558"/>
            <a:ext cx="10104120" cy="50327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0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</a:rPr>
              <a:t>考研看板总览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F6A0DA-F077-5533-3937-419B5B53CEB5}"/>
              </a:ext>
            </a:extLst>
          </p:cNvPr>
          <p:cNvSpPr txBox="1"/>
          <p:nvPr/>
        </p:nvSpPr>
        <p:spPr>
          <a:xfrm>
            <a:off x="1021080" y="1218491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展示各个学校专业的分数线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3B00FB-3885-AF5D-22B7-6593B18B1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" y="2133600"/>
            <a:ext cx="10126980" cy="39928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41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altLang="zh-CN">
                <a:ea typeface="微软雅黑" panose="020B0503020204020204" pitchFamily="34" charset="-122"/>
                <a:sym typeface="+mn-ea"/>
              </a:rPr>
              <a:t>2020</a:t>
            </a:r>
            <a:r>
              <a:rPr lang="zh-CN" altLang="en-US">
                <a:ea typeface="微软雅黑" panose="020B0503020204020204" pitchFamily="34" charset="-122"/>
                <a:sym typeface="+mn-ea"/>
              </a:rPr>
              <a:t>考研数据分析可视化项目总览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32803" y="2342633"/>
            <a:ext cx="6222563" cy="798513"/>
            <a:chOff x="1311910" y="1429545"/>
            <a:chExt cx="6222563" cy="798513"/>
          </a:xfrm>
        </p:grpSpPr>
        <p:sp>
          <p:nvSpPr>
            <p:cNvPr id="10" name="MH_Other_1"/>
            <p:cNvSpPr/>
            <p:nvPr>
              <p:custDataLst>
                <p:tags r:id="rId11"/>
              </p:custDataLst>
            </p:nvPr>
          </p:nvSpPr>
          <p:spPr>
            <a:xfrm>
              <a:off x="1311910" y="1429545"/>
              <a:ext cx="1058862" cy="798513"/>
            </a:xfrm>
            <a:custGeom>
              <a:avLst/>
              <a:gdLst>
                <a:gd name="connsiteX0" fmla="*/ 188686 w 1059543"/>
                <a:gd name="connsiteY0" fmla="*/ 0 h 798286"/>
                <a:gd name="connsiteX1" fmla="*/ 1059543 w 1059543"/>
                <a:gd name="connsiteY1" fmla="*/ 0 h 798286"/>
                <a:gd name="connsiteX2" fmla="*/ 856343 w 1059543"/>
                <a:gd name="connsiteY2" fmla="*/ 798286 h 798286"/>
                <a:gd name="connsiteX3" fmla="*/ 0 w 1059543"/>
                <a:gd name="connsiteY3" fmla="*/ 798286 h 798286"/>
                <a:gd name="connsiteX4" fmla="*/ 188686 w 1059543"/>
                <a:gd name="connsiteY4" fmla="*/ 0 h 79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543" h="798286">
                  <a:moveTo>
                    <a:pt x="188686" y="0"/>
                  </a:moveTo>
                  <a:lnTo>
                    <a:pt x="1059543" y="0"/>
                  </a:lnTo>
                  <a:lnTo>
                    <a:pt x="856343" y="798286"/>
                  </a:lnTo>
                  <a:lnTo>
                    <a:pt x="0" y="798286"/>
                  </a:lnTo>
                  <a:lnTo>
                    <a:pt x="18868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1" name="矩形 10"/>
            <p:cNvSpPr/>
            <p:nvPr>
              <p:custDataLst>
                <p:tags r:id="rId12"/>
              </p:custDataLst>
            </p:nvPr>
          </p:nvSpPr>
          <p:spPr>
            <a:xfrm>
              <a:off x="2425382" y="1631742"/>
              <a:ext cx="5109091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项目整体介绍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26659" y="3975327"/>
            <a:ext cx="6222563" cy="1139636"/>
            <a:chOff x="1311910" y="2631282"/>
            <a:chExt cx="6222563" cy="1139636"/>
          </a:xfrm>
        </p:grpSpPr>
        <p:sp>
          <p:nvSpPr>
            <p:cNvPr id="13" name="MH_Other_2"/>
            <p:cNvSpPr/>
            <p:nvPr>
              <p:custDataLst>
                <p:tags r:id="rId9"/>
              </p:custDataLst>
            </p:nvPr>
          </p:nvSpPr>
          <p:spPr>
            <a:xfrm>
              <a:off x="1311910" y="2631282"/>
              <a:ext cx="1058862" cy="798512"/>
            </a:xfrm>
            <a:custGeom>
              <a:avLst/>
              <a:gdLst>
                <a:gd name="connsiteX0" fmla="*/ 188686 w 1059543"/>
                <a:gd name="connsiteY0" fmla="*/ 0 h 798286"/>
                <a:gd name="connsiteX1" fmla="*/ 1059543 w 1059543"/>
                <a:gd name="connsiteY1" fmla="*/ 0 h 798286"/>
                <a:gd name="connsiteX2" fmla="*/ 856343 w 1059543"/>
                <a:gd name="connsiteY2" fmla="*/ 798286 h 798286"/>
                <a:gd name="connsiteX3" fmla="*/ 0 w 1059543"/>
                <a:gd name="connsiteY3" fmla="*/ 798286 h 798286"/>
                <a:gd name="connsiteX4" fmla="*/ 188686 w 1059543"/>
                <a:gd name="connsiteY4" fmla="*/ 0 h 79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543" h="798286">
                  <a:moveTo>
                    <a:pt x="188686" y="0"/>
                  </a:moveTo>
                  <a:lnTo>
                    <a:pt x="1059543" y="0"/>
                  </a:lnTo>
                  <a:lnTo>
                    <a:pt x="856343" y="798286"/>
                  </a:lnTo>
                  <a:lnTo>
                    <a:pt x="0" y="798286"/>
                  </a:lnTo>
                  <a:lnTo>
                    <a:pt x="1886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7" name="矩形 16"/>
            <p:cNvSpPr/>
            <p:nvPr>
              <p:custDataLst>
                <p:tags r:id="rId10"/>
              </p:custDataLst>
            </p:nvPr>
          </p:nvSpPr>
          <p:spPr>
            <a:xfrm>
              <a:off x="2425382" y="2816811"/>
              <a:ext cx="510909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项目框架和工具</a:t>
              </a:r>
            </a:p>
            <a:p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32158" y="1775102"/>
            <a:ext cx="5876925" cy="798513"/>
            <a:chOff x="1311910" y="3833020"/>
            <a:chExt cx="5876925" cy="798513"/>
          </a:xfrm>
        </p:grpSpPr>
        <p:sp>
          <p:nvSpPr>
            <p:cNvPr id="20" name="MH_Other_3"/>
            <p:cNvSpPr/>
            <p:nvPr>
              <p:custDataLst>
                <p:tags r:id="rId7"/>
              </p:custDataLst>
            </p:nvPr>
          </p:nvSpPr>
          <p:spPr>
            <a:xfrm>
              <a:off x="1311910" y="3833020"/>
              <a:ext cx="1058862" cy="798513"/>
            </a:xfrm>
            <a:custGeom>
              <a:avLst/>
              <a:gdLst>
                <a:gd name="connsiteX0" fmla="*/ 188686 w 1059543"/>
                <a:gd name="connsiteY0" fmla="*/ 0 h 798286"/>
                <a:gd name="connsiteX1" fmla="*/ 1059543 w 1059543"/>
                <a:gd name="connsiteY1" fmla="*/ 0 h 798286"/>
                <a:gd name="connsiteX2" fmla="*/ 856343 w 1059543"/>
                <a:gd name="connsiteY2" fmla="*/ 798286 h 798286"/>
                <a:gd name="connsiteX3" fmla="*/ 0 w 1059543"/>
                <a:gd name="connsiteY3" fmla="*/ 798286 h 798286"/>
                <a:gd name="connsiteX4" fmla="*/ 188686 w 1059543"/>
                <a:gd name="connsiteY4" fmla="*/ 0 h 79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543" h="798286">
                  <a:moveTo>
                    <a:pt x="188686" y="0"/>
                  </a:moveTo>
                  <a:lnTo>
                    <a:pt x="1059543" y="0"/>
                  </a:lnTo>
                  <a:lnTo>
                    <a:pt x="856343" y="798286"/>
                  </a:lnTo>
                  <a:lnTo>
                    <a:pt x="0" y="798286"/>
                  </a:lnTo>
                  <a:lnTo>
                    <a:pt x="18868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2370455" y="4001295"/>
              <a:ext cx="4818380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项目需求分析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832158" y="3287606"/>
            <a:ext cx="6222563" cy="798512"/>
            <a:chOff x="1311910" y="2631282"/>
            <a:chExt cx="6222563" cy="798512"/>
          </a:xfrm>
        </p:grpSpPr>
        <p:sp>
          <p:nvSpPr>
            <p:cNvPr id="29" name="MH_Other_2"/>
            <p:cNvSpPr/>
            <p:nvPr>
              <p:custDataLst>
                <p:tags r:id="rId5"/>
              </p:custDataLst>
            </p:nvPr>
          </p:nvSpPr>
          <p:spPr>
            <a:xfrm>
              <a:off x="1311910" y="2631282"/>
              <a:ext cx="1058862" cy="798512"/>
            </a:xfrm>
            <a:custGeom>
              <a:avLst/>
              <a:gdLst>
                <a:gd name="connsiteX0" fmla="*/ 188686 w 1059543"/>
                <a:gd name="connsiteY0" fmla="*/ 0 h 798286"/>
                <a:gd name="connsiteX1" fmla="*/ 1059543 w 1059543"/>
                <a:gd name="connsiteY1" fmla="*/ 0 h 798286"/>
                <a:gd name="connsiteX2" fmla="*/ 856343 w 1059543"/>
                <a:gd name="connsiteY2" fmla="*/ 798286 h 798286"/>
                <a:gd name="connsiteX3" fmla="*/ 0 w 1059543"/>
                <a:gd name="connsiteY3" fmla="*/ 798286 h 798286"/>
                <a:gd name="connsiteX4" fmla="*/ 188686 w 1059543"/>
                <a:gd name="connsiteY4" fmla="*/ 0 h 79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543" h="798286">
                  <a:moveTo>
                    <a:pt x="188686" y="0"/>
                  </a:moveTo>
                  <a:lnTo>
                    <a:pt x="1059543" y="0"/>
                  </a:lnTo>
                  <a:lnTo>
                    <a:pt x="856343" y="798286"/>
                  </a:lnTo>
                  <a:lnTo>
                    <a:pt x="0" y="798286"/>
                  </a:lnTo>
                  <a:lnTo>
                    <a:pt x="1886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30" name="矩形 29"/>
            <p:cNvSpPr/>
            <p:nvPr>
              <p:custDataLst>
                <p:tags r:id="rId6"/>
              </p:custDataLst>
            </p:nvPr>
          </p:nvSpPr>
          <p:spPr>
            <a:xfrm>
              <a:off x="2425382" y="2816811"/>
              <a:ext cx="5109091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Sqoop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数据传输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832158" y="4835896"/>
            <a:ext cx="5876925" cy="798513"/>
            <a:chOff x="1311910" y="3833020"/>
            <a:chExt cx="5876925" cy="798513"/>
          </a:xfrm>
        </p:grpSpPr>
        <p:sp>
          <p:nvSpPr>
            <p:cNvPr id="32" name="MH_Other_3"/>
            <p:cNvSpPr/>
            <p:nvPr>
              <p:custDataLst>
                <p:tags r:id="rId3"/>
              </p:custDataLst>
            </p:nvPr>
          </p:nvSpPr>
          <p:spPr>
            <a:xfrm>
              <a:off x="1311910" y="3833020"/>
              <a:ext cx="1058862" cy="798513"/>
            </a:xfrm>
            <a:custGeom>
              <a:avLst/>
              <a:gdLst>
                <a:gd name="connsiteX0" fmla="*/ 188686 w 1059543"/>
                <a:gd name="connsiteY0" fmla="*/ 0 h 798286"/>
                <a:gd name="connsiteX1" fmla="*/ 1059543 w 1059543"/>
                <a:gd name="connsiteY1" fmla="*/ 0 h 798286"/>
                <a:gd name="connsiteX2" fmla="*/ 856343 w 1059543"/>
                <a:gd name="connsiteY2" fmla="*/ 798286 h 798286"/>
                <a:gd name="connsiteX3" fmla="*/ 0 w 1059543"/>
                <a:gd name="connsiteY3" fmla="*/ 798286 h 798286"/>
                <a:gd name="connsiteX4" fmla="*/ 188686 w 1059543"/>
                <a:gd name="connsiteY4" fmla="*/ 0 h 79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543" h="798286">
                  <a:moveTo>
                    <a:pt x="188686" y="0"/>
                  </a:moveTo>
                  <a:lnTo>
                    <a:pt x="1059543" y="0"/>
                  </a:lnTo>
                  <a:lnTo>
                    <a:pt x="856343" y="798286"/>
                  </a:lnTo>
                  <a:lnTo>
                    <a:pt x="0" y="798286"/>
                  </a:lnTo>
                  <a:lnTo>
                    <a:pt x="18868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33" name="矩形 32"/>
            <p:cNvSpPr/>
            <p:nvPr>
              <p:custDataLst>
                <p:tags r:id="rId4"/>
              </p:custDataLst>
            </p:nvPr>
          </p:nvSpPr>
          <p:spPr>
            <a:xfrm>
              <a:off x="2370455" y="4001295"/>
              <a:ext cx="4818380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800" dirty="0" err="1">
                  <a:latin typeface="Arial" panose="020B0604020202020204" pitchFamily="34" charset="0"/>
                  <a:ea typeface="微软雅黑" panose="020B0503020204020204" pitchFamily="34" charset="-122"/>
                </a:rPr>
                <a:t>FineBI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实现可视化报表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8354060" y="46107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err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</a:rPr>
              <a:t>考研看板总览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F6A0DA-F077-5533-3937-419B5B53CEB5}"/>
              </a:ext>
            </a:extLst>
          </p:cNvPr>
          <p:cNvSpPr txBox="1"/>
          <p:nvPr/>
        </p:nvSpPr>
        <p:spPr>
          <a:xfrm>
            <a:off x="1066800" y="1235545"/>
            <a:ext cx="8237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展示各个学校的录取最低分、最高分、平均分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93DB52-E92D-06E8-5255-F3CA9772C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204" y="2137227"/>
            <a:ext cx="7094476" cy="38216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949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</a:rPr>
              <a:t>考研看板总览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F6A0DA-F077-5533-3937-419B5B53CEB5}"/>
              </a:ext>
            </a:extLst>
          </p:cNvPr>
          <p:cNvSpPr txBox="1"/>
          <p:nvPr/>
        </p:nvSpPr>
        <p:spPr>
          <a:xfrm>
            <a:off x="1165860" y="111252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展示各个学校考研专业的总数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5480FA-0D68-12C6-25BD-282F865DA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" y="2148513"/>
            <a:ext cx="11076268" cy="37722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75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</a:rPr>
              <a:t>考研看板总览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F6A0DA-F077-5533-3937-419B5B53CEB5}"/>
              </a:ext>
            </a:extLst>
          </p:cNvPr>
          <p:cNvSpPr txBox="1"/>
          <p:nvPr/>
        </p:nvSpPr>
        <p:spPr>
          <a:xfrm>
            <a:off x="1165860" y="111252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展示专业数排名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6C4C2-A0ED-686B-643C-DD8C4FE4F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2206121"/>
            <a:ext cx="4101264" cy="35393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FEC223-40D7-6EAC-9D7B-F6F29C002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083" y="2206121"/>
            <a:ext cx="4468865" cy="35393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49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</a:rPr>
              <a:t>考研看板总览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F6A0DA-F077-5533-3937-419B5B53CEB5}"/>
              </a:ext>
            </a:extLst>
          </p:cNvPr>
          <p:cNvSpPr txBox="1"/>
          <p:nvPr/>
        </p:nvSpPr>
        <p:spPr>
          <a:xfrm>
            <a:off x="1165860" y="111252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专业学位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top10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学校所在城市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9E0AB6-2C34-96F5-1F1D-359709C43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182" y="1830217"/>
            <a:ext cx="7110076" cy="4305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188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</a:rPr>
              <a:t>考研看板总览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F6A0DA-F077-5533-3937-419B5B53CEB5}"/>
              </a:ext>
            </a:extLst>
          </p:cNvPr>
          <p:cNvSpPr txBox="1"/>
          <p:nvPr/>
        </p:nvSpPr>
        <p:spPr>
          <a:xfrm>
            <a:off x="1165860" y="111252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专业学位与非专业学位总览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4231FE-5387-BBC5-5D4A-A71AA7DE7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1616858"/>
            <a:ext cx="9243672" cy="49668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626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项目整体介绍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5D6B75-E5FF-AE2D-ADD4-C44BDA40BA9C}"/>
              </a:ext>
            </a:extLst>
          </p:cNvPr>
          <p:cNvSpPr txBox="1"/>
          <p:nvPr/>
        </p:nvSpPr>
        <p:spPr>
          <a:xfrm>
            <a:off x="930101" y="2090172"/>
            <a:ext cx="10848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本项目用于对考研数据进行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学校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专业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分数线等相关数据进行分析，统计考研学校和专业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通过多种指标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多种维度展示考研相关数据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帮助考研相关人员更清晰的了解考研相关数据和指标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45720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该项目以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为数据存储中心，对考研数据进行一个分析使用。使用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数据仓库进行数据预处理工作。使用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Sqoop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工具使大数据集群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数据库和关系型数据库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进行数据传输。并使用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FineBI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对接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数据库进行可视化的展示；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项目框架和工具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16D8A3-B78B-B33C-F190-62C211F618FB}"/>
              </a:ext>
            </a:extLst>
          </p:cNvPr>
          <p:cNvSpPr txBox="1"/>
          <p:nvPr/>
        </p:nvSpPr>
        <p:spPr>
          <a:xfrm>
            <a:off x="870759" y="2078221"/>
            <a:ext cx="36465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数据存储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HDFS,Mysql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数据清洗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ETL: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SQL,Hive,Mysql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数据查询工具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DataGrip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数据传输工具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Sqoop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FineBI</a:t>
            </a:r>
            <a:endParaRPr lang="zh-CN" altLang="en-US" sz="2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A7F1A06A-27D0-B1D1-08AF-12C5B4D93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14" y="1473073"/>
            <a:ext cx="6384827" cy="34570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en-US" altLang="zh-CN" dirty="0"/>
              <a:t>.</a:t>
            </a:r>
            <a:r>
              <a:rPr lang="zh-CN" altLang="en-US" dirty="0"/>
              <a:t>项目需求分析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07515" y="2483485"/>
            <a:ext cx="8623935" cy="2240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dirty="0" err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7515" y="2101850"/>
            <a:ext cx="8952230" cy="3712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dirty="0" err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9515" y="1050925"/>
            <a:ext cx="9639300" cy="5570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数据来源</a:t>
            </a: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通过考研官方网站,百度百科以及和鲸社区公开数据集等相关网站整理获取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需求描述</a:t>
            </a:r>
          </a:p>
          <a:p>
            <a:pPr indent="4572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CN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获取到的考研数据文件不够理想,有多余的行和列,以及无效的、重复的数据,需要进行相对应的数据清洗和过滤操作</a:t>
            </a:r>
            <a:endParaRPr lang="zh-CN" altLang="en-US" sz="44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数据处理</a:t>
            </a:r>
          </a:p>
          <a:p>
            <a:pPr indent="4572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将windows本地txt文件通过Mobaxterm上传到Linux本地或上传至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集群</a:t>
            </a:r>
          </a:p>
          <a:p>
            <a:pPr indent="4572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将Linux本地或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集群数据通过命令行语句加载到Hive数据库中</a:t>
            </a:r>
          </a:p>
          <a:p>
            <a:pPr indent="45720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在Hive数据库中对原数据表进行数据清洗(清洗掉不需要的列和数据)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dirty="0" err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数据上传</a:t>
            </a:r>
            <a:r>
              <a:rPr lang="en-US" altLang="zh-CN" dirty="0"/>
              <a:t>HDFS</a:t>
            </a:r>
            <a:endParaRPr lang="zh-CN" altLang="en-US" dirty="0"/>
          </a:p>
        </p:txBody>
      </p:sp>
      <p:pic>
        <p:nvPicPr>
          <p:cNvPr id="5" name="图片 4" descr="image-202304191625034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388" y="1378320"/>
            <a:ext cx="5622663" cy="41013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F20BAD-7EFA-FCE4-6ED8-27F51D098071}"/>
              </a:ext>
            </a:extLst>
          </p:cNvPr>
          <p:cNvSpPr txBox="1"/>
          <p:nvPr/>
        </p:nvSpPr>
        <p:spPr>
          <a:xfrm>
            <a:off x="423527" y="1824567"/>
            <a:ext cx="549721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 HDFS</a:t>
            </a:r>
            <a:r>
              <a:rPr lang="zh-CN" altLang="en-US" dirty="0"/>
              <a:t>上创建目录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 err="1"/>
              <a:t>hdfs</a:t>
            </a:r>
            <a:r>
              <a:rPr lang="en-US" altLang="zh-CN" dirty="0"/>
              <a:t> </a:t>
            </a:r>
            <a:r>
              <a:rPr lang="en-US" altLang="zh-CN" dirty="0" err="1"/>
              <a:t>dfs</a:t>
            </a:r>
            <a:r>
              <a:rPr lang="en-US" altLang="zh-CN" dirty="0"/>
              <a:t> -</a:t>
            </a:r>
            <a:r>
              <a:rPr lang="en-US" altLang="zh-CN" dirty="0" err="1"/>
              <a:t>mkdir</a:t>
            </a:r>
            <a:r>
              <a:rPr lang="en-US" altLang="zh-CN" dirty="0"/>
              <a:t> -p /input/</a:t>
            </a:r>
            <a:r>
              <a:rPr lang="en-US" altLang="zh-CN" dirty="0" err="1"/>
              <a:t>ky_analy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 </a:t>
            </a:r>
            <a:r>
              <a:rPr lang="zh-CN" altLang="en-US" dirty="0"/>
              <a:t>上传到</a:t>
            </a:r>
            <a:r>
              <a:rPr lang="en-US" altLang="zh-CN" dirty="0"/>
              <a:t>HDFS</a:t>
            </a:r>
          </a:p>
          <a:p>
            <a:endParaRPr lang="en-US" altLang="zh-CN" dirty="0"/>
          </a:p>
          <a:p>
            <a:r>
              <a:rPr lang="en-US" altLang="zh-CN" dirty="0" err="1"/>
              <a:t>hdfs</a:t>
            </a:r>
            <a:r>
              <a:rPr lang="en-US" altLang="zh-CN" dirty="0"/>
              <a:t> </a:t>
            </a:r>
            <a:r>
              <a:rPr lang="en-US" altLang="zh-CN" dirty="0" err="1"/>
              <a:t>dfs</a:t>
            </a:r>
            <a:r>
              <a:rPr lang="en-US" altLang="zh-CN" dirty="0"/>
              <a:t> -put /opt/data/</a:t>
            </a:r>
            <a:r>
              <a:rPr lang="zh-CN" altLang="en-US" dirty="0"/>
              <a:t>考研历年国家分数线</a:t>
            </a:r>
            <a:r>
              <a:rPr lang="en-US" altLang="zh-CN" dirty="0"/>
              <a:t>.txt /input/</a:t>
            </a:r>
            <a:r>
              <a:rPr lang="en-US" altLang="zh-CN" dirty="0" err="1"/>
              <a:t>ky_analy</a:t>
            </a:r>
            <a:r>
              <a:rPr lang="en-US" altLang="zh-CN" dirty="0"/>
              <a:t>/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将数据加载至Hive数据表中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52165" y="943610"/>
            <a:ext cx="5241925" cy="55016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将数据导入到Hive数据库中ky_stu_analy数据表中,可使用两种方式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9140" y="1184275"/>
            <a:ext cx="10713720" cy="49987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4a6935f-cad2-4b47-81a3-4ce06d31de73"/>
  <p:tag name="COMMONDATA" val="eyJoZGlkIjoiZTcyY2YwM2NhYWM3ZThjYjEyNTQ2MzFjNzMwZGMwY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8113655"/>
  <p:tag name="MH_LIBRARY" val="GRAPHIC"/>
  <p:tag name="MH_TYPE" val="Other"/>
  <p:tag name="MH_ORDER" val="3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8113655"/>
  <p:tag name="MH_LIBRARY" val="GRAPHIC"/>
  <p:tag name="MH_TYPE" val="Other"/>
  <p:tag name="MH_ORDER" val="2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8113655"/>
  <p:tag name="MH_LIBRARY" val="GRAPHIC"/>
  <p:tag name="MH_TYPE" val="Other"/>
  <p:tag name="MH_ORDER" val="1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0608113655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8113655"/>
  <p:tag name="MH_LIBRARY" val="GRAPHIC"/>
  <p:tag name="MH_TYPE" val="PageTitle"/>
  <p:tag name="MH_ORDER" val="Page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0608113655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8113655"/>
  <p:tag name="MH_LIBRARY" val="GRAPHIC"/>
  <p:tag name="MH_TYPE" val="PageTitle"/>
  <p:tag name="MH_ORDER" val="Page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8113655"/>
  <p:tag name="MH_LIBRARY" val="GRAPHIC"/>
  <p:tag name="MH_TYPE" val="Other"/>
  <p:tag name="MH_ORDER" val="3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8113655"/>
  <p:tag name="MH_LIBRARY" val="GRAPHIC"/>
  <p:tag name="MH_TYPE" val="Other"/>
  <p:tag name="MH_ORDER" val="2"/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933</Words>
  <Application>Microsoft Office PowerPoint</Application>
  <PresentationFormat>宽屏</PresentationFormat>
  <Paragraphs>118</Paragraphs>
  <Slides>35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微软雅黑</vt:lpstr>
      <vt:lpstr>Agency FB</vt:lpstr>
      <vt:lpstr>Arial</vt:lpstr>
      <vt:lpstr>Calibri</vt:lpstr>
      <vt:lpstr>Times New Roman</vt:lpstr>
      <vt:lpstr>Wingdings</vt:lpstr>
      <vt:lpstr>Lenovo Master</vt:lpstr>
      <vt:lpstr>1_Lenovo Master</vt:lpstr>
      <vt:lpstr>信息技术学院-联想新IT产业学院 2021级大数据专业教学活动学生学科答辩赛</vt:lpstr>
      <vt:lpstr>2020考研数据分析可视化负责人介绍</vt:lpstr>
      <vt:lpstr>2020考研数据分析可视化项目总览</vt:lpstr>
      <vt:lpstr>一.项目整体介绍</vt:lpstr>
      <vt:lpstr>二.项目框架和工具</vt:lpstr>
      <vt:lpstr>三.项目需求分析</vt:lpstr>
      <vt:lpstr>数据上传HDFS</vt:lpstr>
      <vt:lpstr>将数据加载至Hive数据表中</vt:lpstr>
      <vt:lpstr>将数据导入到Hive数据库中ky_stu_analy数据表中,可使用两种方式</vt:lpstr>
      <vt:lpstr>查询数据确认数据导入成功</vt:lpstr>
      <vt:lpstr>数据清洗</vt:lpstr>
      <vt:lpstr>根据专业代码过滤重复的数值--相同专业 查询过滤无意义数据--将★替换为(专业学位)</vt:lpstr>
      <vt:lpstr>根据专业代码过滤重复的数值--相同专业 查询过滤无意义数据--将★替换为(专业学位)</vt:lpstr>
      <vt:lpstr>过滤字段长度为0的数据(空值,无意义)</vt:lpstr>
      <vt:lpstr>项目需求分析</vt:lpstr>
      <vt:lpstr>需求1 统计考研专业数最多的学校</vt:lpstr>
      <vt:lpstr>需求2 统计专业总数</vt:lpstr>
      <vt:lpstr>需求3 统计各年份学校专业的总数,以及展示学校不同的专业</vt:lpstr>
      <vt:lpstr>需求4 统计各年份考研专业开设数量的 top50</vt:lpstr>
      <vt:lpstr>需求5  查询统计考研学校最高投档分数,最低投档分数以及平均分</vt:lpstr>
      <vt:lpstr>需求6 查询统计没有专业学位的学校</vt:lpstr>
      <vt:lpstr>需求7 查询统计拥有专业学位的学校</vt:lpstr>
      <vt:lpstr>需求8 含有专业学位的学校top10</vt:lpstr>
      <vt:lpstr>四.Sqoop数据传输</vt:lpstr>
      <vt:lpstr>Sqoop数据传输脚本的编写</vt:lpstr>
      <vt:lpstr>五.FineBI实现可视化报表</vt:lpstr>
      <vt:lpstr>FineBI实现可视化报表</vt:lpstr>
      <vt:lpstr>考研数据分析整体看板</vt:lpstr>
      <vt:lpstr>考研看板总览</vt:lpstr>
      <vt:lpstr>考研看板总览</vt:lpstr>
      <vt:lpstr>考研看板总览</vt:lpstr>
      <vt:lpstr>考研看板总览</vt:lpstr>
      <vt:lpstr>考研看板总览</vt:lpstr>
      <vt:lpstr>考研看板总览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2020年考研数据分析</dc:title>
  <dc:creator>kathyp</dc:creator>
  <cp:lastModifiedBy>墨风</cp:lastModifiedBy>
  <cp:revision>12</cp:revision>
  <dcterms:created xsi:type="dcterms:W3CDTF">2023-04-19T12:16:00Z</dcterms:created>
  <dcterms:modified xsi:type="dcterms:W3CDTF">2023-04-20T01:30:22Z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41B2402BF5AF4CEB8AB35DB5A325FACB</vt:lpwstr>
  </property>
</Properties>
</file>